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"/>
  </p:notesMasterIdLst>
  <p:sldIdLst>
    <p:sldId id="271" r:id="rId2"/>
    <p:sldId id="270" r:id="rId3"/>
    <p:sldId id="272" r:id="rId4"/>
    <p:sldId id="273" r:id="rId5"/>
    <p:sldId id="274" r:id="rId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B19B3"/>
    <a:srgbClr val="B82F14"/>
    <a:srgbClr val="CC9900"/>
    <a:srgbClr val="99CC00"/>
    <a:srgbClr val="1B6F1F"/>
    <a:srgbClr val="383C88"/>
    <a:srgbClr val="7F8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>
        <p:scale>
          <a:sx n="154" d="100"/>
          <a:sy n="154" d="100"/>
        </p:scale>
        <p:origin x="-432" y="-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2479-F1B5-4DA4-9CC8-EBED0783F8E7}" type="datetimeFigureOut">
              <a:rPr lang="cs-CZ" smtClean="0"/>
              <a:t>03.06.2018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BD38-B560-48E8-80F3-EB71F32EC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90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BD38-B560-48E8-80F3-EB71F32ECB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24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BD38-B560-48E8-80F3-EB71F32ECBE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24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BD38-B560-48E8-80F3-EB71F32ECBE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24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BD38-B560-48E8-80F3-EB71F32ECBE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24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67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0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5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2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35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66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13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CC33"/>
                </a:solidFill>
                <a:latin typeface="+mn-lt"/>
              </a:defRPr>
            </a:lvl1pPr>
          </a:lstStyle>
          <a:p>
            <a:fld id="{FFC801AA-5992-482E-B2E7-F70A8461B5B1}" type="datetimeFigureOut">
              <a:rPr lang="cs-CZ" smtClean="0"/>
              <a:pPr/>
              <a:t>03.06.2018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CC33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CC33"/>
                </a:solidFill>
                <a:latin typeface="+mn-lt"/>
              </a:defRPr>
            </a:lvl1pPr>
          </a:lstStyle>
          <a:p>
            <a:fld id="{0CB9E8D7-2D0E-4A81-8DCA-F981B2444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CC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CC33"/>
          </a:solidFill>
          <a:latin typeface="FrysBaskerville BT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CC33"/>
          </a:solidFill>
          <a:latin typeface="FrysBaskerville BT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CC33"/>
          </a:solidFill>
          <a:latin typeface="FrysBaskerville BT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CC33"/>
          </a:solidFill>
          <a:latin typeface="FrysBaskerville BT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CC33"/>
          </a:solidFill>
          <a:latin typeface="FrysBaskerville BT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CC33"/>
          </a:solidFill>
          <a:latin typeface="FrysBaskerville BT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CC33"/>
          </a:solidFill>
          <a:latin typeface="FrysBaskerville BT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CC33"/>
          </a:solidFill>
          <a:latin typeface="FrysBaskerville B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CC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CC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CC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CC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CC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CC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CC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CC33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22596" y="192281"/>
            <a:ext cx="806489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cs-CZ" sz="8000" b="1" dirty="0" smtClean="0">
                <a:solidFill>
                  <a:schemeClr val="bg1"/>
                </a:solidFill>
                <a:latin typeface="+mj-lt"/>
              </a:rPr>
              <a:t>Vypěstuj si les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00892" y="458797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Petr </a:t>
            </a:r>
            <a:r>
              <a:rPr lang="cs-CZ" sz="1400" smtClean="0"/>
              <a:t>Špatenka </a:t>
            </a:r>
            <a:r>
              <a:rPr lang="cs-CZ" sz="1400" smtClean="0"/>
              <a:t>3.6.2018</a:t>
            </a:r>
            <a:endParaRPr lang="cs-CZ" sz="1400" dirty="0" smtClean="0"/>
          </a:p>
          <a:p>
            <a:r>
              <a:rPr lang="cs-CZ" sz="1400" dirty="0" smtClean="0"/>
              <a:t>www.vypestujsiles.cz</a:t>
            </a:r>
            <a:endParaRPr lang="cs-CZ" sz="1400" dirty="0"/>
          </a:p>
        </p:txBody>
      </p:sp>
      <p:pic>
        <p:nvPicPr>
          <p:cNvPr id="1027" name="Picture 3" descr="C:\Users\Muflon\Documents\My Albums\Sezóna 2013\ctyriles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" y="1977684"/>
            <a:ext cx="8942917" cy="2484276"/>
          </a:xfrm>
          <a:prstGeom prst="rect">
            <a:avLst/>
          </a:prstGeom>
          <a:gradFill>
            <a:gsLst>
              <a:gs pos="69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C000"/>
            </a:solidFill>
          </a:ln>
          <a:effectLst>
            <a:softEdge rad="112500"/>
          </a:effectLst>
          <a:extLst/>
        </p:spPr>
      </p:pic>
      <p:sp>
        <p:nvSpPr>
          <p:cNvPr id="9" name="TextovéPole 8"/>
          <p:cNvSpPr txBox="1"/>
          <p:nvPr/>
        </p:nvSpPr>
        <p:spPr>
          <a:xfrm>
            <a:off x="2915816" y="1275607"/>
            <a:ext cx="6610570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z japonského topolu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4862" y="2264554"/>
            <a:ext cx="8064896" cy="9541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Pěstování biomasy RRD – náklady a výnosy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10 hektarů</a:t>
            </a:r>
          </a:p>
        </p:txBody>
      </p:sp>
    </p:spTree>
    <p:custDataLst>
      <p:tags r:id="rId1"/>
    </p:custDataLst>
  </p:cSld>
  <p:clrMapOvr>
    <a:masterClrMapping/>
  </p:clrMapOvr>
  <p:transition advTm="1270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3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Stromy\foto\do galerie\toje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9586"/>
            <a:ext cx="6840760" cy="4542108"/>
          </a:xfrm>
          <a:prstGeom prst="rect">
            <a:avLst/>
          </a:prstGeom>
          <a:gradFill>
            <a:gsLst>
              <a:gs pos="69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C000"/>
            </a:solidFill>
          </a:ln>
          <a:effectLst>
            <a:softEdge rad="112500"/>
          </a:effectLst>
          <a:extLst/>
        </p:spPr>
      </p:pic>
      <p:sp>
        <p:nvSpPr>
          <p:cNvPr id="5" name="TextovéPole 4"/>
          <p:cNvSpPr txBox="1"/>
          <p:nvPr/>
        </p:nvSpPr>
        <p:spPr>
          <a:xfrm>
            <a:off x="899592" y="1131590"/>
            <a:ext cx="6768752" cy="1200329"/>
          </a:xfrm>
          <a:prstGeom prst="rect">
            <a:avLst/>
          </a:prstGeom>
          <a:gradFill>
            <a:gsLst>
              <a:gs pos="0">
                <a:schemeClr val="lt2">
                  <a:tint val="40000"/>
                  <a:satMod val="350000"/>
                  <a:alpha val="33000"/>
                </a:schemeClr>
              </a:gs>
              <a:gs pos="45000">
                <a:srgbClr val="575757">
                  <a:alpha val="82000"/>
                  <a:lumMod val="95000"/>
                  <a:lumOff val="5000"/>
                </a:srgbClr>
              </a:gs>
              <a:gs pos="14000">
                <a:schemeClr val="lt2">
                  <a:tint val="45000"/>
                  <a:shade val="99000"/>
                  <a:satMod val="350000"/>
                  <a:alpha val="55000"/>
                </a:schemeClr>
              </a:gs>
              <a:gs pos="95000">
                <a:schemeClr val="lt2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glow rad="444500">
              <a:schemeClr val="tx1">
                <a:alpha val="38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schemeClr val="tx1"/>
                </a:solidFill>
                <a:latin typeface="+mj-lt"/>
                <a:cs typeface="Andalus" pitchFamily="18" charset="-78"/>
              </a:defRPr>
            </a:lvl1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bg1">
                    <a:lumMod val="75000"/>
                  </a:schemeClr>
                </a:solidFill>
              </a:rPr>
              <a:t>Chemický postřik 	– 1000,-   Kč/ha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bg1">
                    <a:lumMod val="75000"/>
                  </a:schemeClr>
                </a:solidFill>
              </a:rPr>
              <a:t>Podzimní orba 		– 1500,-   Kč/ha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bg1">
                    <a:lumMod val="75000"/>
                  </a:schemeClr>
                </a:solidFill>
              </a:rPr>
              <a:t>Jarní vláčení		– 1500,-   Kč/ha</a:t>
            </a:r>
            <a:endParaRPr lang="cs-CZ" sz="24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915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Příprava pozemku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2571750"/>
            <a:ext cx="6768752" cy="1200329"/>
          </a:xfrm>
          <a:prstGeom prst="rect">
            <a:avLst/>
          </a:prstGeom>
          <a:gradFill>
            <a:gsLst>
              <a:gs pos="0">
                <a:schemeClr val="lt2">
                  <a:tint val="40000"/>
                  <a:satMod val="350000"/>
                  <a:alpha val="33000"/>
                </a:schemeClr>
              </a:gs>
              <a:gs pos="45000">
                <a:srgbClr val="575757">
                  <a:alpha val="82000"/>
                  <a:lumMod val="95000"/>
                  <a:lumOff val="5000"/>
                </a:srgbClr>
              </a:gs>
              <a:gs pos="14000">
                <a:schemeClr val="lt2">
                  <a:tint val="45000"/>
                  <a:shade val="99000"/>
                  <a:satMod val="350000"/>
                  <a:alpha val="55000"/>
                </a:schemeClr>
              </a:gs>
              <a:gs pos="95000">
                <a:schemeClr val="lt2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glow rad="444500">
              <a:schemeClr val="tx1">
                <a:alpha val="38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>
            <a:defPPr>
              <a:defRPr lang="cs-CZ"/>
            </a:defPPr>
            <a:lvl1pPr marL="342900" indent="-342900" algn="just">
              <a:buFont typeface="Arial" pitchFamily="34" charset="0"/>
              <a:buChar char="•"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  <a:cs typeface="Andalus" pitchFamily="18" charset="-78"/>
              </a:defRPr>
            </a:lvl1pPr>
          </a:lstStyle>
          <a:p>
            <a:r>
              <a:rPr lang="cs-CZ" dirty="0"/>
              <a:t>Celkem </a:t>
            </a:r>
            <a:r>
              <a:rPr lang="cs-CZ" dirty="0" smtClean="0"/>
              <a:t>(1 ha) </a:t>
            </a:r>
            <a:r>
              <a:rPr lang="cs-CZ" dirty="0"/>
              <a:t>		– </a:t>
            </a:r>
            <a:r>
              <a:rPr lang="cs-CZ" dirty="0" smtClean="0"/>
              <a:t>4000,-   </a:t>
            </a:r>
            <a:r>
              <a:rPr lang="cs-CZ" dirty="0"/>
              <a:t>Kč</a:t>
            </a:r>
          </a:p>
          <a:p>
            <a:r>
              <a:rPr lang="cs-CZ" dirty="0"/>
              <a:t>Celkem </a:t>
            </a:r>
            <a:r>
              <a:rPr lang="cs-CZ" dirty="0" smtClean="0"/>
              <a:t>(10 ha)  	</a:t>
            </a:r>
            <a:r>
              <a:rPr lang="cs-CZ" dirty="0"/>
              <a:t>	– </a:t>
            </a:r>
            <a:r>
              <a:rPr lang="cs-CZ" b="1" dirty="0" smtClean="0"/>
              <a:t>40000</a:t>
            </a:r>
            <a:r>
              <a:rPr lang="cs-CZ" dirty="0" smtClean="0"/>
              <a:t>,- Kč</a:t>
            </a:r>
          </a:p>
          <a:p>
            <a:r>
              <a:rPr lang="cs-CZ" dirty="0" smtClean="0"/>
              <a:t>Dohled na práce 		– 3000,-   Kč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  <p:transition advTm="2572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9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tromy\foto\do galerie\2013\červen\zenial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7534"/>
            <a:ext cx="8424936" cy="4442385"/>
          </a:xfrm>
          <a:prstGeom prst="rect">
            <a:avLst/>
          </a:prstGeom>
          <a:gradFill>
            <a:gsLst>
              <a:gs pos="69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C000"/>
            </a:solidFill>
          </a:ln>
          <a:effectLst>
            <a:softEdge rad="112500"/>
          </a:effectLst>
          <a:extLst/>
        </p:spPr>
      </p:pic>
      <p:sp>
        <p:nvSpPr>
          <p:cNvPr id="5" name="TextovéPole 4"/>
          <p:cNvSpPr txBox="1"/>
          <p:nvPr/>
        </p:nvSpPr>
        <p:spPr>
          <a:xfrm>
            <a:off x="899592" y="1131590"/>
            <a:ext cx="6768752" cy="830997"/>
          </a:xfrm>
          <a:prstGeom prst="rect">
            <a:avLst/>
          </a:prstGeom>
          <a:gradFill>
            <a:gsLst>
              <a:gs pos="0">
                <a:schemeClr val="lt2">
                  <a:tint val="40000"/>
                  <a:satMod val="350000"/>
                  <a:alpha val="33000"/>
                </a:schemeClr>
              </a:gs>
              <a:gs pos="45000">
                <a:srgbClr val="575757">
                  <a:alpha val="82000"/>
                  <a:lumMod val="95000"/>
                  <a:lumOff val="5000"/>
                </a:srgbClr>
              </a:gs>
              <a:gs pos="14000">
                <a:schemeClr val="lt2">
                  <a:tint val="45000"/>
                  <a:shade val="99000"/>
                  <a:satMod val="350000"/>
                  <a:alpha val="55000"/>
                </a:schemeClr>
              </a:gs>
              <a:gs pos="95000">
                <a:schemeClr val="lt2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glow rad="444500">
              <a:schemeClr val="tx1">
                <a:alpha val="38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schemeClr val="tx1"/>
                </a:solidFill>
                <a:latin typeface="+mj-lt"/>
                <a:cs typeface="Andalus" pitchFamily="18" charset="-78"/>
              </a:defRPr>
            </a:lvl1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bg1">
                    <a:lumMod val="75000"/>
                  </a:schemeClr>
                </a:solidFill>
              </a:rPr>
              <a:t>Výsadba			– </a:t>
            </a:r>
            <a:r>
              <a:rPr lang="cs-CZ" sz="2400" b="0" dirty="0" smtClean="0">
                <a:solidFill>
                  <a:schemeClr val="bg1">
                    <a:lumMod val="75000"/>
                  </a:schemeClr>
                </a:solidFill>
              </a:rPr>
              <a:t>43000</a:t>
            </a:r>
            <a:r>
              <a:rPr lang="cs-CZ" sz="2400" b="0" dirty="0" smtClean="0">
                <a:solidFill>
                  <a:schemeClr val="bg1">
                    <a:lumMod val="75000"/>
                  </a:schemeClr>
                </a:solidFill>
              </a:rPr>
              <a:t>,- Kč/ha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bg1">
                    <a:lumMod val="75000"/>
                  </a:schemeClr>
                </a:solidFill>
              </a:rPr>
              <a:t>Ošetřování 		– </a:t>
            </a:r>
            <a:r>
              <a:rPr lang="cs-CZ" sz="2400" b="0" dirty="0" smtClean="0">
                <a:solidFill>
                  <a:schemeClr val="bg1">
                    <a:lumMod val="75000"/>
                  </a:schemeClr>
                </a:solidFill>
              </a:rPr>
              <a:t>17900</a:t>
            </a:r>
            <a:r>
              <a:rPr lang="cs-CZ" sz="2400" b="0" dirty="0" smtClean="0">
                <a:solidFill>
                  <a:schemeClr val="bg1">
                    <a:lumMod val="75000"/>
                  </a:schemeClr>
                </a:solidFill>
              </a:rPr>
              <a:t>,- Kč/ha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915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Výsadba a ošetřování plantáže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2571750"/>
            <a:ext cx="6768752" cy="830997"/>
          </a:xfrm>
          <a:prstGeom prst="rect">
            <a:avLst/>
          </a:prstGeom>
          <a:gradFill>
            <a:gsLst>
              <a:gs pos="0">
                <a:schemeClr val="lt2">
                  <a:tint val="40000"/>
                  <a:satMod val="350000"/>
                  <a:alpha val="33000"/>
                </a:schemeClr>
              </a:gs>
              <a:gs pos="45000">
                <a:srgbClr val="575757">
                  <a:alpha val="82000"/>
                  <a:lumMod val="95000"/>
                  <a:lumOff val="5000"/>
                </a:srgbClr>
              </a:gs>
              <a:gs pos="14000">
                <a:schemeClr val="lt2">
                  <a:tint val="45000"/>
                  <a:shade val="99000"/>
                  <a:satMod val="350000"/>
                  <a:alpha val="55000"/>
                </a:schemeClr>
              </a:gs>
              <a:gs pos="95000">
                <a:schemeClr val="lt2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glow rad="444500">
              <a:schemeClr val="tx1">
                <a:alpha val="38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>
            <a:defPPr>
              <a:defRPr lang="cs-CZ"/>
            </a:defPPr>
            <a:lvl1pPr marL="342900" indent="-342900" algn="just">
              <a:buFont typeface="Arial" pitchFamily="34" charset="0"/>
              <a:buChar char="•"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  <a:cs typeface="Andalus" pitchFamily="18" charset="-78"/>
              </a:defRPr>
            </a:lvl1pPr>
          </a:lstStyle>
          <a:p>
            <a:r>
              <a:rPr lang="cs-CZ" dirty="0"/>
              <a:t>Celkem </a:t>
            </a:r>
            <a:r>
              <a:rPr lang="cs-CZ" dirty="0" smtClean="0"/>
              <a:t>(1 ha) </a:t>
            </a:r>
            <a:r>
              <a:rPr lang="cs-CZ" dirty="0"/>
              <a:t>		– </a:t>
            </a:r>
            <a:r>
              <a:rPr lang="cs-CZ" dirty="0" smtClean="0"/>
              <a:t>609</a:t>
            </a:r>
            <a:r>
              <a:rPr lang="cs-CZ" dirty="0" smtClean="0"/>
              <a:t>00</a:t>
            </a:r>
            <a:r>
              <a:rPr lang="cs-CZ" dirty="0" smtClean="0"/>
              <a:t>,-   </a:t>
            </a:r>
            <a:r>
              <a:rPr lang="cs-CZ" dirty="0"/>
              <a:t>Kč</a:t>
            </a:r>
          </a:p>
          <a:p>
            <a:r>
              <a:rPr lang="cs-CZ" dirty="0" smtClean="0"/>
              <a:t>Celkem (10 ha)  	</a:t>
            </a:r>
            <a:r>
              <a:rPr lang="cs-CZ" dirty="0"/>
              <a:t>	– </a:t>
            </a:r>
            <a:r>
              <a:rPr lang="cs-CZ" dirty="0" smtClean="0"/>
              <a:t>609</a:t>
            </a:r>
            <a:r>
              <a:rPr lang="cs-CZ" b="1" dirty="0" smtClean="0"/>
              <a:t>000</a:t>
            </a:r>
            <a:r>
              <a:rPr lang="cs-CZ" dirty="0" smtClean="0"/>
              <a:t>,- Kč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676551"/>
      </p:ext>
    </p:extLst>
  </p:cSld>
  <p:clrMapOvr>
    <a:masterClrMapping/>
  </p:clrMapOvr>
  <p:transition advTm="2572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Stromy\foto\do galerie\2013\rezesestile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60863"/>
            <a:ext cx="6936457" cy="4431167"/>
          </a:xfrm>
          <a:prstGeom prst="rect">
            <a:avLst/>
          </a:prstGeom>
          <a:gradFill>
            <a:gsLst>
              <a:gs pos="69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C000"/>
            </a:solidFill>
          </a:ln>
          <a:effectLst>
            <a:softEdge rad="112500"/>
          </a:effectLst>
          <a:extLst/>
        </p:spPr>
      </p:pic>
      <p:sp>
        <p:nvSpPr>
          <p:cNvPr id="5" name="TextovéPole 4"/>
          <p:cNvSpPr txBox="1"/>
          <p:nvPr/>
        </p:nvSpPr>
        <p:spPr>
          <a:xfrm>
            <a:off x="899592" y="1131590"/>
            <a:ext cx="7488832" cy="1200329"/>
          </a:xfrm>
          <a:prstGeom prst="rect">
            <a:avLst/>
          </a:prstGeom>
          <a:gradFill>
            <a:gsLst>
              <a:gs pos="0">
                <a:schemeClr val="lt2">
                  <a:tint val="40000"/>
                  <a:satMod val="350000"/>
                  <a:alpha val="33000"/>
                </a:schemeClr>
              </a:gs>
              <a:gs pos="38000">
                <a:srgbClr val="575757">
                  <a:alpha val="82000"/>
                  <a:lumMod val="65000"/>
                </a:srgbClr>
              </a:gs>
              <a:gs pos="14000">
                <a:schemeClr val="lt2">
                  <a:tint val="45000"/>
                  <a:shade val="99000"/>
                  <a:satMod val="350000"/>
                  <a:alpha val="55000"/>
                </a:schemeClr>
              </a:gs>
              <a:gs pos="95000">
                <a:schemeClr val="lt2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glow rad="444500">
              <a:schemeClr val="tx1">
                <a:alpha val="38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>
            <a:defPPr>
              <a:defRPr lang="cs-CZ"/>
            </a:defPPr>
            <a:lvl1pPr marL="342900" indent="-342900" algn="just">
              <a:buFont typeface="Arial" pitchFamily="34" charset="0"/>
              <a:buChar char="•"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  <a:cs typeface="Andalus" pitchFamily="18" charset="-78"/>
              </a:defRPr>
            </a:lvl1pPr>
          </a:lstStyle>
          <a:p>
            <a:r>
              <a:rPr lang="cs-CZ" dirty="0"/>
              <a:t>Výnos hmoty		– 70,56    </a:t>
            </a:r>
            <a:r>
              <a:rPr lang="cs-CZ" dirty="0" smtClean="0"/>
              <a:t>tun/ha/obmýtí</a:t>
            </a:r>
          </a:p>
          <a:p>
            <a:r>
              <a:rPr lang="cs-CZ" dirty="0" smtClean="0"/>
              <a:t>Výnos </a:t>
            </a:r>
            <a:r>
              <a:rPr lang="cs-CZ" dirty="0"/>
              <a:t>(Kč)		– 83173,- Kč/ha/obmýtí</a:t>
            </a:r>
          </a:p>
          <a:p>
            <a:r>
              <a:rPr lang="cs-CZ" dirty="0"/>
              <a:t>Náklady na sklizeň 	– 15000,- </a:t>
            </a:r>
            <a:r>
              <a:rPr lang="cs-CZ" dirty="0" smtClean="0"/>
              <a:t>Kč/ha/obmýtí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915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Sklizně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2643758"/>
            <a:ext cx="7488832" cy="1569660"/>
          </a:xfrm>
          <a:prstGeom prst="rect">
            <a:avLst/>
          </a:prstGeom>
          <a:gradFill>
            <a:gsLst>
              <a:gs pos="0">
                <a:schemeClr val="lt2">
                  <a:tint val="40000"/>
                  <a:satMod val="350000"/>
                  <a:alpha val="33000"/>
                </a:schemeClr>
              </a:gs>
              <a:gs pos="38000">
                <a:srgbClr val="575757">
                  <a:alpha val="82000"/>
                  <a:lumMod val="65000"/>
                </a:srgbClr>
              </a:gs>
              <a:gs pos="14000">
                <a:schemeClr val="lt2">
                  <a:tint val="45000"/>
                  <a:shade val="99000"/>
                  <a:satMod val="350000"/>
                  <a:alpha val="55000"/>
                </a:schemeClr>
              </a:gs>
              <a:gs pos="95000">
                <a:schemeClr val="lt2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glow rad="444500">
              <a:schemeClr val="tx1">
                <a:alpha val="38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>
            <a:defPPr>
              <a:defRPr lang="cs-CZ"/>
            </a:defPPr>
            <a:lvl1pPr marL="342900" indent="-342900" algn="just">
              <a:buFont typeface="Arial" pitchFamily="34" charset="0"/>
              <a:buChar char="•"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  <a:cs typeface="Andalus" pitchFamily="18" charset="-78"/>
              </a:defRPr>
            </a:lvl1pPr>
          </a:lstStyle>
          <a:p>
            <a:r>
              <a:rPr lang="cs-CZ" dirty="0"/>
              <a:t>Zisk	</a:t>
            </a:r>
            <a:r>
              <a:rPr lang="cs-CZ" dirty="0" smtClean="0"/>
              <a:t> (1 ha)</a:t>
            </a:r>
            <a:r>
              <a:rPr lang="cs-CZ" dirty="0"/>
              <a:t>			– </a:t>
            </a:r>
            <a:r>
              <a:rPr lang="cs-CZ" dirty="0" smtClean="0"/>
              <a:t>68173,-     Kč</a:t>
            </a:r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isk (10 ha) </a:t>
            </a:r>
            <a:r>
              <a:rPr lang="cs-CZ" dirty="0"/>
              <a:t>		– </a:t>
            </a:r>
            <a:r>
              <a:rPr lang="cs-CZ" dirty="0" smtClean="0"/>
              <a:t>681730,-   Kč</a:t>
            </a:r>
            <a:endParaRPr lang="cs-CZ" dirty="0"/>
          </a:p>
          <a:p>
            <a:r>
              <a:rPr lang="cs-CZ" dirty="0" smtClean="0"/>
              <a:t>Zisk ze sedmi obmýtí 	– </a:t>
            </a:r>
            <a:r>
              <a:rPr lang="cs-CZ" b="1" dirty="0" smtClean="0"/>
              <a:t>4772110</a:t>
            </a:r>
            <a:r>
              <a:rPr lang="cs-CZ" dirty="0" smtClean="0"/>
              <a:t>,- Kč</a:t>
            </a:r>
          </a:p>
          <a:p>
            <a:r>
              <a:rPr lang="cs-CZ" dirty="0" smtClean="0"/>
              <a:t>Likvidace plant. (10 ha) 	– 80000,-     Kč  	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676551"/>
      </p:ext>
    </p:extLst>
  </p:cSld>
  <p:clrMapOvr>
    <a:masterClrMapping/>
  </p:clrMapOvr>
  <p:transition advTm="2572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flon\Desktop\M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13764"/>
            <a:ext cx="7103194" cy="4306258"/>
          </a:xfrm>
          <a:prstGeom prst="rect">
            <a:avLst/>
          </a:prstGeom>
          <a:gradFill>
            <a:gsLst>
              <a:gs pos="69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C000"/>
            </a:solidFill>
          </a:ln>
          <a:effectLst>
            <a:softEdge rad="112500"/>
          </a:effectLst>
          <a:extLst/>
        </p:spPr>
      </p:pic>
      <p:sp>
        <p:nvSpPr>
          <p:cNvPr id="5" name="TextovéPole 4"/>
          <p:cNvSpPr txBox="1"/>
          <p:nvPr/>
        </p:nvSpPr>
        <p:spPr>
          <a:xfrm>
            <a:off x="827584" y="771550"/>
            <a:ext cx="7488832" cy="4031873"/>
          </a:xfrm>
          <a:prstGeom prst="rect">
            <a:avLst/>
          </a:prstGeom>
          <a:gradFill>
            <a:gsLst>
              <a:gs pos="0">
                <a:schemeClr val="lt2">
                  <a:tint val="40000"/>
                  <a:satMod val="350000"/>
                  <a:alpha val="33000"/>
                </a:schemeClr>
              </a:gs>
              <a:gs pos="45000">
                <a:srgbClr val="575757">
                  <a:alpha val="82000"/>
                  <a:lumMod val="95000"/>
                  <a:lumOff val="5000"/>
                </a:srgbClr>
              </a:gs>
              <a:gs pos="14000">
                <a:schemeClr val="lt2">
                  <a:tint val="45000"/>
                  <a:shade val="99000"/>
                  <a:satMod val="350000"/>
                  <a:alpha val="55000"/>
                </a:schemeClr>
              </a:gs>
              <a:gs pos="95000">
                <a:schemeClr val="lt2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glow rad="444500">
              <a:schemeClr val="tx1">
                <a:alpha val="38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schemeClr val="tx1"/>
                </a:solidFill>
                <a:latin typeface="+mj-lt"/>
                <a:cs typeface="Andalus" pitchFamily="18" charset="-78"/>
              </a:defRPr>
            </a:lvl1pPr>
          </a:lstStyle>
          <a:p>
            <a:r>
              <a:rPr lang="cs-CZ" sz="2000" b="0" dirty="0" smtClean="0">
                <a:solidFill>
                  <a:srgbClr val="FF9933"/>
                </a:solidFill>
              </a:rPr>
              <a:t>Investice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b="0" dirty="0" smtClean="0">
                <a:solidFill>
                  <a:srgbClr val="FF9933"/>
                </a:solidFill>
              </a:rPr>
              <a:t>Příprava půdy		– 43000,-     </a:t>
            </a:r>
            <a:r>
              <a:rPr lang="cs-CZ" sz="2000" b="0" dirty="0">
                <a:solidFill>
                  <a:srgbClr val="FF9933"/>
                </a:solidFill>
              </a:rPr>
              <a:t> </a:t>
            </a:r>
            <a:r>
              <a:rPr lang="cs-CZ" sz="2000" b="0" dirty="0" smtClean="0">
                <a:solidFill>
                  <a:srgbClr val="FF9933"/>
                </a:solidFill>
              </a:rPr>
              <a:t>   Kč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b="0" dirty="0" smtClean="0">
                <a:solidFill>
                  <a:srgbClr val="FF9933"/>
                </a:solidFill>
              </a:rPr>
              <a:t>Založení plantáže 		– </a:t>
            </a:r>
            <a:r>
              <a:rPr lang="cs-CZ" sz="2000" b="0" dirty="0" smtClean="0">
                <a:solidFill>
                  <a:srgbClr val="FF9933"/>
                </a:solidFill>
              </a:rPr>
              <a:t>609000</a:t>
            </a:r>
            <a:r>
              <a:rPr lang="cs-CZ" sz="2000" b="0" dirty="0" smtClean="0">
                <a:solidFill>
                  <a:srgbClr val="FF9933"/>
                </a:solidFill>
              </a:rPr>
              <a:t>,-       Kč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b="0" dirty="0" smtClean="0">
                <a:solidFill>
                  <a:srgbClr val="FF9933"/>
                </a:solidFill>
              </a:rPr>
              <a:t>Sklizně 			– 1050000,-     Kč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b="0" dirty="0" smtClean="0">
                <a:solidFill>
                  <a:srgbClr val="FF9933"/>
                </a:solidFill>
              </a:rPr>
              <a:t>Likvidace plantáže 		– 80000,-         Kč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b="0" dirty="0" smtClean="0">
                <a:solidFill>
                  <a:srgbClr val="FF9933"/>
                </a:solidFill>
              </a:rPr>
              <a:t>Celkem 			– </a:t>
            </a:r>
            <a:r>
              <a:rPr lang="cs-CZ" sz="2000" u="sng" dirty="0" smtClean="0">
                <a:solidFill>
                  <a:srgbClr val="FF9933"/>
                </a:solidFill>
              </a:rPr>
              <a:t>1782000</a:t>
            </a:r>
            <a:r>
              <a:rPr lang="cs-CZ" sz="2000" b="0" dirty="0" smtClean="0">
                <a:solidFill>
                  <a:srgbClr val="FF9933"/>
                </a:solidFill>
              </a:rPr>
              <a:t>,-     Kč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sz="2000" b="0" dirty="0" smtClean="0">
              <a:solidFill>
                <a:srgbClr val="FF9933"/>
              </a:solidFill>
            </a:endParaRPr>
          </a:p>
          <a:p>
            <a:r>
              <a:rPr lang="cs-CZ" sz="2000" b="0" dirty="0">
                <a:solidFill>
                  <a:srgbClr val="00B050"/>
                </a:solidFill>
              </a:rPr>
              <a:t>Výnos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b="0" dirty="0">
                <a:solidFill>
                  <a:srgbClr val="00B050"/>
                </a:solidFill>
              </a:rPr>
              <a:t>Výnos </a:t>
            </a:r>
            <a:r>
              <a:rPr lang="cs-CZ" sz="2000" b="0" dirty="0" smtClean="0">
                <a:solidFill>
                  <a:srgbClr val="00B050"/>
                </a:solidFill>
              </a:rPr>
              <a:t>z hmoty </a:t>
            </a:r>
            <a:r>
              <a:rPr lang="cs-CZ" sz="2000" b="0" dirty="0">
                <a:solidFill>
                  <a:srgbClr val="00B050"/>
                </a:solidFill>
              </a:rPr>
              <a:t>(7 obmýtí)	– </a:t>
            </a:r>
            <a:r>
              <a:rPr lang="cs-CZ" sz="2000" u="sng" dirty="0" smtClean="0">
                <a:solidFill>
                  <a:srgbClr val="00B050"/>
                </a:solidFill>
              </a:rPr>
              <a:t>5822110</a:t>
            </a:r>
            <a:r>
              <a:rPr lang="cs-CZ" sz="2000" b="0" dirty="0" smtClean="0">
                <a:solidFill>
                  <a:srgbClr val="00B050"/>
                </a:solidFill>
              </a:rPr>
              <a:t>,- Kč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sz="2000" b="0" dirty="0">
              <a:solidFill>
                <a:srgbClr val="00B050"/>
              </a:solidFill>
            </a:endParaRPr>
          </a:p>
          <a:p>
            <a:r>
              <a:rPr lang="cs-CZ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Zisk</a:t>
            </a:r>
            <a:endParaRPr lang="cs-CZ" sz="2400" b="0" dirty="0" smtClean="0">
              <a:solidFill>
                <a:srgbClr val="FF9933"/>
              </a:solidFill>
            </a:endParaRPr>
          </a:p>
          <a:p>
            <a:r>
              <a:rPr lang="cs-CZ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Zisk </a:t>
            </a:r>
            <a:r>
              <a:rPr lang="cs-CZ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ze sedmi obmýtí </a:t>
            </a:r>
            <a:r>
              <a:rPr lang="cs-CZ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</a:t>
            </a:r>
            <a:r>
              <a:rPr lang="cs-CZ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 </a:t>
            </a:r>
            <a:r>
              <a:rPr lang="cs-CZ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040 </a:t>
            </a:r>
            <a:r>
              <a:rPr lang="cs-CZ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110</a:t>
            </a:r>
            <a:r>
              <a:rPr lang="cs-CZ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,- Kč</a:t>
            </a:r>
            <a:endParaRPr lang="cs-CZ" sz="2800" b="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915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Celkový výnos (10ha)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249094"/>
      </p:ext>
    </p:extLst>
  </p:cSld>
  <p:clrMapOvr>
    <a:masterClrMapping/>
  </p:clrMapOvr>
  <p:transition advTm="2572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3.4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3.4|3.7|2.4|2.6|2.6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3.4|3.7|2.4|2.6|2.6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3.4|3.7|2.4|2.6|2.6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3.4|3.7|2.4|2.6|2.6|2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ysBaskerville BT"/>
        <a:ea typeface=""/>
        <a:cs typeface=""/>
      </a:majorFont>
      <a:minorFont>
        <a:latin typeface="FrysBaskerville B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Dusk-S</Template>
  <TotalTime>1249</TotalTime>
  <Words>54</Words>
  <Application>Microsoft Office PowerPoint</Application>
  <PresentationFormat>Předvádění na obrazovce (16:9)</PresentationFormat>
  <Paragraphs>43</Paragraphs>
  <Slides>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Muflon</dc:creator>
  <cp:lastModifiedBy>Uživatel systému Windows</cp:lastModifiedBy>
  <cp:revision>183</cp:revision>
  <dcterms:created xsi:type="dcterms:W3CDTF">2013-09-20T19:45:38Z</dcterms:created>
  <dcterms:modified xsi:type="dcterms:W3CDTF">2018-06-03T08:51:13Z</dcterms:modified>
</cp:coreProperties>
</file>